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1" r:id="rId9"/>
    <p:sldId id="262" r:id="rId10"/>
    <p:sldId id="267" r:id="rId11"/>
    <p:sldId id="268" r:id="rId12"/>
    <p:sldId id="269" r:id="rId13"/>
    <p:sldId id="270" r:id="rId14"/>
    <p:sldId id="271" r:id="rId15"/>
    <p:sldId id="263" r:id="rId16"/>
    <p:sldId id="264" r:id="rId17"/>
  </p:sldIdLst>
  <p:sldSz cx="12192000" cy="6858000"/>
  <p:notesSz cx="6881813" cy="100155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D1469-6315-4E58-A6A4-BEB3399416A1}" type="datetimeFigureOut">
              <a:rPr lang="nl-BE" smtClean="0"/>
              <a:t>25/05/2015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3888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7313" y="9513888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ADE2E-2029-4F54-B9FE-484D9CA426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2195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Les van vandaag: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Egypte, een goedgeorganiseerd rijk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6714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vizier zijn functies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Regelde praktische zaken zoals openbare werken</a:t>
            </a:r>
          </a:p>
          <a:p>
            <a:r>
              <a:rPr lang="nl-BE" dirty="0" smtClean="0"/>
              <a:t>Bestuurde de ambtenaren die onder hem stonden, bv: schrijvers.</a:t>
            </a:r>
          </a:p>
          <a:p>
            <a:r>
              <a:rPr lang="nl-BE" dirty="0" smtClean="0"/>
              <a:t>Opperrechter bij belangrijke rechtszaken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29126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Welke functies bestaan er binnen de bureaucratie?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41421"/>
            <a:ext cx="4363005" cy="3317875"/>
          </a:xfrm>
        </p:spPr>
      </p:pic>
      <p:sp>
        <p:nvSpPr>
          <p:cNvPr id="7" name="Tekstvak 6"/>
          <p:cNvSpPr txBox="1"/>
          <p:nvPr/>
        </p:nvSpPr>
        <p:spPr>
          <a:xfrm>
            <a:off x="5919537" y="2679032"/>
            <a:ext cx="49770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dirty="0" smtClean="0"/>
              <a:t>Welke personages zien we afgebeeld?</a:t>
            </a:r>
          </a:p>
          <a:p>
            <a:pPr marL="285750" indent="-285750">
              <a:buFontTx/>
              <a:buChar char="-"/>
            </a:pPr>
            <a:endParaRPr lang="nl-BE" dirty="0" smtClean="0"/>
          </a:p>
          <a:p>
            <a:pPr marL="285750" indent="-285750">
              <a:buFontTx/>
              <a:buChar char="-"/>
            </a:pPr>
            <a:r>
              <a:rPr lang="nl-BE" dirty="0" smtClean="0"/>
              <a:t>Wat doen de personages op de afbeelding?</a:t>
            </a:r>
          </a:p>
          <a:p>
            <a:pPr marL="285750" indent="-285750">
              <a:buFontTx/>
              <a:buChar char="-"/>
            </a:pPr>
            <a:endParaRPr lang="nl-BE" dirty="0"/>
          </a:p>
          <a:p>
            <a:r>
              <a:rPr lang="nl-BE" dirty="0" smtClean="0"/>
              <a:t>-    Wie denken jullie dat de …………. Is?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26820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gouwvorst en zijn functies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Verantwoordelijk voor de belastingen in zijn gouw</a:t>
            </a:r>
          </a:p>
          <a:p>
            <a:r>
              <a:rPr lang="nl-BE" dirty="0" smtClean="0"/>
              <a:t>Rechtspreker bij lokale problemen</a:t>
            </a:r>
          </a:p>
          <a:p>
            <a:r>
              <a:rPr lang="nl-BE" dirty="0" smtClean="0"/>
              <a:t>Arbeiders verzamelen in zijn gouw voor bouwwerken</a:t>
            </a:r>
          </a:p>
          <a:p>
            <a:r>
              <a:rPr lang="nl-BE" dirty="0" smtClean="0"/>
              <a:t>Toekijken op de landbouw in zijn gouw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45197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Welke functies bestaan er binnen de bureaucratie?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99895"/>
            <a:ext cx="2671011" cy="3561348"/>
          </a:xfrm>
        </p:spPr>
      </p:pic>
      <p:sp>
        <p:nvSpPr>
          <p:cNvPr id="6" name="Tekstvak 5"/>
          <p:cNvSpPr txBox="1"/>
          <p:nvPr/>
        </p:nvSpPr>
        <p:spPr>
          <a:xfrm>
            <a:off x="4443663" y="2759242"/>
            <a:ext cx="6336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pPr marL="285750" indent="-285750">
              <a:buFontTx/>
              <a:buChar char="-"/>
            </a:pPr>
            <a:r>
              <a:rPr lang="nl-BE" dirty="0" smtClean="0"/>
              <a:t>Welke kleren draagt hij juist?</a:t>
            </a:r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r>
              <a:rPr lang="nl-BE" dirty="0" smtClean="0"/>
              <a:t>Hoe is zijn houding?</a:t>
            </a:r>
          </a:p>
          <a:p>
            <a:pPr marL="285750" indent="-285750">
              <a:buFontTx/>
              <a:buChar char="-"/>
            </a:pPr>
            <a:endParaRPr lang="nl-BE" dirty="0"/>
          </a:p>
          <a:p>
            <a:r>
              <a:rPr lang="nl-BE" dirty="0" smtClean="0"/>
              <a:t>-     Welke persoon wordt hier afgebeeld denk je?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74277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priester en zijn functie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Regelen van religieuze ceremonies</a:t>
            </a:r>
          </a:p>
          <a:p>
            <a:r>
              <a:rPr lang="nl-BE" dirty="0" smtClean="0"/>
              <a:t>Stonden in voor de tempeleconomie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r>
              <a:rPr lang="nl-BE" dirty="0" smtClean="0"/>
              <a:t>Tempeleconomie= het opslagen en verhandelen van producten in de tempels.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9692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Wat als er een zwakke farao op de troon zat?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Bij een zwakke farao streden de gouwvorsten onderling voor meer macht en grond,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73661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Zo, dit was het dan al weer,</a:t>
            </a:r>
            <a:endParaRPr lang="nl-BE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Maar eerst nog een syntheseoefening in je bundeltje!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4597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EGYPTE!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Aan wat denken jullie als ik dit zeg?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182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Wat willen we nu juist te weten komen deze les?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7200" dirty="0" smtClean="0"/>
              <a:t>Hoe werd het oude Egyptische rijk bestuurd?</a:t>
            </a:r>
            <a:endParaRPr lang="nl-BE" sz="7200" dirty="0"/>
          </a:p>
        </p:txBody>
      </p:sp>
    </p:spTree>
    <p:extLst>
      <p:ext uri="{BB962C8B-B14F-4D97-AF65-F5344CB8AC3E}">
        <p14:creationId xmlns:p14="http://schemas.microsoft.com/office/powerpoint/2010/main" val="193606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Situering in tijd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90" y="2021305"/>
            <a:ext cx="9930064" cy="385403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04" y="3668084"/>
            <a:ext cx="6230353" cy="1144547"/>
          </a:xfrm>
          <a:prstGeom prst="rect">
            <a:avLst/>
          </a:prstGeom>
        </p:spPr>
      </p:pic>
      <p:cxnSp>
        <p:nvCxnSpPr>
          <p:cNvPr id="7" name="Rechte verbindingslijn 6"/>
          <p:cNvCxnSpPr/>
          <p:nvPr/>
        </p:nvCxnSpPr>
        <p:spPr>
          <a:xfrm flipH="1">
            <a:off x="753979" y="3449053"/>
            <a:ext cx="2053389" cy="1925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6224337" y="3465095"/>
            <a:ext cx="770020" cy="2029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0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                            Situering in ruimte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6" y="673768"/>
            <a:ext cx="4684295" cy="5598695"/>
          </a:xfrm>
        </p:spPr>
      </p:pic>
      <p:sp>
        <p:nvSpPr>
          <p:cNvPr id="6" name="Tekstvak 5"/>
          <p:cNvSpPr txBox="1"/>
          <p:nvPr/>
        </p:nvSpPr>
        <p:spPr>
          <a:xfrm>
            <a:off x="5646821" y="2598821"/>
            <a:ext cx="52497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2400" dirty="0" smtClean="0"/>
              <a:t>Wat zien we hier op de kaart?</a:t>
            </a:r>
          </a:p>
          <a:p>
            <a:pPr marL="285750" indent="-285750">
              <a:buFontTx/>
              <a:buChar char="-"/>
            </a:pPr>
            <a:endParaRPr lang="nl-BE" sz="2400" dirty="0"/>
          </a:p>
          <a:p>
            <a:pPr marL="285750" indent="-285750">
              <a:buFontTx/>
              <a:buChar char="-"/>
            </a:pPr>
            <a:r>
              <a:rPr lang="nl-BE" sz="2400" dirty="0" smtClean="0"/>
              <a:t>Over welke tijdsperiode gaat het hier?</a:t>
            </a:r>
          </a:p>
          <a:p>
            <a:pPr marL="285750" indent="-285750">
              <a:buFontTx/>
              <a:buChar char="-"/>
            </a:pPr>
            <a:endParaRPr lang="nl-BE" sz="2400" dirty="0"/>
          </a:p>
          <a:p>
            <a:pPr marL="285750" indent="-285750">
              <a:buFontTx/>
              <a:buChar char="-"/>
            </a:pPr>
            <a:r>
              <a:rPr lang="nl-BE" sz="2400" dirty="0" smtClean="0"/>
              <a:t>Welke regio wordt hier afgebeeld?</a:t>
            </a:r>
          </a:p>
          <a:p>
            <a:endParaRPr lang="nl-BE" sz="2400" dirty="0"/>
          </a:p>
          <a:p>
            <a:r>
              <a:rPr lang="nl-BE" sz="2400" dirty="0" smtClean="0"/>
              <a:t>-    Welke evolutie zien we op de kaart?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6218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Wie staat er aan het hoofd van het bestuur?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02568"/>
            <a:ext cx="3064042" cy="3593432"/>
          </a:xfrm>
        </p:spPr>
      </p:pic>
      <p:sp>
        <p:nvSpPr>
          <p:cNvPr id="6" name="Tekstvak 5"/>
          <p:cNvSpPr txBox="1"/>
          <p:nvPr/>
        </p:nvSpPr>
        <p:spPr>
          <a:xfrm>
            <a:off x="4604084" y="2502568"/>
            <a:ext cx="64489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2400" dirty="0" smtClean="0"/>
              <a:t>Wat zien we op deze afbeelding?</a:t>
            </a:r>
          </a:p>
          <a:p>
            <a:pPr marL="285750" indent="-285750">
              <a:buFontTx/>
              <a:buChar char="-"/>
            </a:pPr>
            <a:endParaRPr lang="nl-BE" sz="2400" dirty="0"/>
          </a:p>
          <a:p>
            <a:r>
              <a:rPr lang="nl-BE" sz="2400" dirty="0" smtClean="0"/>
              <a:t>-    Wie wordt er afgebeeld denken jullie?</a:t>
            </a:r>
          </a:p>
          <a:p>
            <a:pPr marL="285750" indent="-285750">
              <a:buFontTx/>
              <a:buChar char="-"/>
            </a:pPr>
            <a:endParaRPr lang="nl-BE" sz="2400" dirty="0"/>
          </a:p>
          <a:p>
            <a:pPr marL="285750" indent="-285750">
              <a:buFontTx/>
              <a:buChar char="-"/>
            </a:pPr>
            <a:r>
              <a:rPr lang="nl-BE" sz="2400" dirty="0" smtClean="0"/>
              <a:t>Wat zegt deze afbeelding over de persoon die afgebeeld wordt?</a:t>
            </a:r>
          </a:p>
          <a:p>
            <a:endParaRPr lang="nl-BE" sz="2400" dirty="0" smtClean="0"/>
          </a:p>
          <a:p>
            <a:r>
              <a:rPr lang="nl-BE" sz="2400" dirty="0" smtClean="0"/>
              <a:t>-    Over welk domein van de socialiteit gaat het dan?</a:t>
            </a:r>
          </a:p>
        </p:txBody>
      </p:sp>
    </p:spTree>
    <p:extLst>
      <p:ext uri="{BB962C8B-B14F-4D97-AF65-F5344CB8AC3E}">
        <p14:creationId xmlns:p14="http://schemas.microsoft.com/office/powerpoint/2010/main" val="281004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Wie staat er aan het hoofd van het bestuur?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De farao staat aan het hoofd van het bestuur</a:t>
            </a:r>
          </a:p>
          <a:p>
            <a:r>
              <a:rPr lang="nl-BE" dirty="0" smtClean="0"/>
              <a:t>Hij wordt aanzien als god op aarde</a:t>
            </a:r>
          </a:p>
          <a:p>
            <a:r>
              <a:rPr lang="nl-BE" dirty="0" smtClean="0"/>
              <a:t>Bezit over een goed uitgerust legers</a:t>
            </a:r>
          </a:p>
          <a:p>
            <a:r>
              <a:rPr lang="nl-BE" dirty="0" smtClean="0"/>
              <a:t>Bestuurt het rijk met zijn ambtenaren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8186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Welke praktische bestuursvorm hanteerde de </a:t>
            </a:r>
            <a:r>
              <a:rPr lang="nl-BE" dirty="0"/>
              <a:t>E</a:t>
            </a:r>
            <a:r>
              <a:rPr lang="nl-BE" dirty="0" smtClean="0"/>
              <a:t>gyptenaren?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Een bureaucratie = een centrale administratie waar alle ambtenaren in zitten die de farao dienen.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6644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Welke functies bestaan er binnen de bureaucratie?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Zijne majesteit zei tot hem: ‘kijk naar het kantoor van een vizier. Waak over alles wat er is. Het is de pijler van het </a:t>
            </a:r>
            <a:r>
              <a:rPr lang="nl-BE" dirty="0" smtClean="0"/>
              <a:t>ganse </a:t>
            </a:r>
            <a:r>
              <a:rPr lang="nl-BE" dirty="0"/>
              <a:t>land. Een vizier zijn is niet aangenaam, het is bitter als gal</a:t>
            </a:r>
            <a:r>
              <a:rPr lang="nl-BE" dirty="0" smtClean="0"/>
              <a:t>.’,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         - Graftekst op het graf van een vizier.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sz="1200" dirty="0" smtClean="0"/>
              <a:t>Bron: </a:t>
            </a:r>
            <a:r>
              <a:rPr lang="nl-BE" sz="1200" dirty="0"/>
              <a:t>Reynders, M.; Onder het oog van de zonnegoed, 2013, </a:t>
            </a:r>
            <a:r>
              <a:rPr lang="nl-BE" sz="1200" dirty="0" err="1"/>
              <a:t>Davidsfons</a:t>
            </a:r>
            <a:r>
              <a:rPr lang="nl-BE" sz="1200" dirty="0"/>
              <a:t>: Leuven</a:t>
            </a:r>
          </a:p>
          <a:p>
            <a:pPr marL="0" indent="0">
              <a:buNone/>
            </a:pPr>
            <a:endParaRPr lang="nl-BE" sz="1200" dirty="0"/>
          </a:p>
        </p:txBody>
      </p:sp>
      <p:sp>
        <p:nvSpPr>
          <p:cNvPr id="5" name="Tekstvak 4"/>
          <p:cNvSpPr txBox="1"/>
          <p:nvPr/>
        </p:nvSpPr>
        <p:spPr>
          <a:xfrm>
            <a:off x="6448926" y="4379495"/>
            <a:ext cx="50853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2000" dirty="0" smtClean="0"/>
              <a:t>Van waar komt deze tekstbron?</a:t>
            </a:r>
          </a:p>
          <a:p>
            <a:pPr marL="285750" indent="-285750">
              <a:buFontTx/>
              <a:buChar char="-"/>
            </a:pPr>
            <a:endParaRPr lang="nl-BE" sz="2000" dirty="0"/>
          </a:p>
          <a:p>
            <a:pPr marL="285750" indent="-285750">
              <a:buFontTx/>
              <a:buChar char="-"/>
            </a:pPr>
            <a:r>
              <a:rPr lang="nl-BE" sz="2000" dirty="0" smtClean="0"/>
              <a:t>Wanneer zou dit geschreven zijn, nu of in het oude nabije oosten duizenden jaren geleden?</a:t>
            </a:r>
          </a:p>
          <a:p>
            <a:pPr marL="285750" indent="-285750">
              <a:buFontTx/>
              <a:buChar char="-"/>
            </a:pPr>
            <a:endParaRPr lang="nl-BE" sz="2000" dirty="0"/>
          </a:p>
          <a:p>
            <a:r>
              <a:rPr lang="nl-BE" sz="2000" dirty="0" smtClean="0"/>
              <a:t>-     Welke boodschap(pen) geeft de tekst mee?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994276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418</TotalTime>
  <Words>468</Words>
  <Application>Microsoft Office PowerPoint</Application>
  <PresentationFormat>Breedbeeld</PresentationFormat>
  <Paragraphs>71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Garamond</vt:lpstr>
      <vt:lpstr>Organisch</vt:lpstr>
      <vt:lpstr>Les van vandaag:</vt:lpstr>
      <vt:lpstr>EGYPTE!</vt:lpstr>
      <vt:lpstr>Wat willen we nu juist te weten komen deze les?</vt:lpstr>
      <vt:lpstr>Situering in tijd</vt:lpstr>
      <vt:lpstr>                            Situering in ruimte</vt:lpstr>
      <vt:lpstr>Wie staat er aan het hoofd van het bestuur?</vt:lpstr>
      <vt:lpstr>Wie staat er aan het hoofd van het bestuur?</vt:lpstr>
      <vt:lpstr>Welke praktische bestuursvorm hanteerde de Egyptenaren?</vt:lpstr>
      <vt:lpstr>Welke functies bestaan er binnen de bureaucratie?</vt:lpstr>
      <vt:lpstr>De vizier zijn functies</vt:lpstr>
      <vt:lpstr>Welke functies bestaan er binnen de bureaucratie?</vt:lpstr>
      <vt:lpstr>De gouwvorst en zijn functies</vt:lpstr>
      <vt:lpstr>Welke functies bestaan er binnen de bureaucratie?</vt:lpstr>
      <vt:lpstr>De priester en zijn functie</vt:lpstr>
      <vt:lpstr>Wat als er een zwakke farao op de troon zat?</vt:lpstr>
      <vt:lpstr>Zo, dit was het dan al weer,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24:</dc:title>
  <dc:creator>Géza</dc:creator>
  <cp:lastModifiedBy>aoulad abdenabi morad</cp:lastModifiedBy>
  <cp:revision>21</cp:revision>
  <cp:lastPrinted>2015-01-29T11:00:58Z</cp:lastPrinted>
  <dcterms:created xsi:type="dcterms:W3CDTF">2015-01-25T15:34:24Z</dcterms:created>
  <dcterms:modified xsi:type="dcterms:W3CDTF">2015-05-25T11:55:46Z</dcterms:modified>
</cp:coreProperties>
</file>